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74" r:id="rId29"/>
    <p:sldId id="283" r:id="rId30"/>
    <p:sldId id="375" r:id="rId31"/>
    <p:sldId id="284" r:id="rId32"/>
    <p:sldId id="285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41" r:id="rId42"/>
    <p:sldId id="442" r:id="rId43"/>
    <p:sldId id="443" r:id="rId44"/>
    <p:sldId id="444" r:id="rId45"/>
    <p:sldId id="440" r:id="rId46"/>
    <p:sldId id="286" r:id="rId47"/>
    <p:sldId id="287" r:id="rId48"/>
    <p:sldId id="288" r:id="rId49"/>
    <p:sldId id="379" r:id="rId50"/>
    <p:sldId id="289" r:id="rId51"/>
    <p:sldId id="376" r:id="rId52"/>
    <p:sldId id="377" r:id="rId53"/>
    <p:sldId id="378" r:id="rId54"/>
    <p:sldId id="290" r:id="rId55"/>
    <p:sldId id="380" r:id="rId56"/>
    <p:sldId id="291" r:id="rId57"/>
    <p:sldId id="292" r:id="rId58"/>
    <p:sldId id="293" r:id="rId59"/>
    <p:sldId id="294" r:id="rId60"/>
    <p:sldId id="295" r:id="rId61"/>
    <p:sldId id="381" r:id="rId62"/>
    <p:sldId id="382" r:id="rId63"/>
    <p:sldId id="39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296" r:id="rId72"/>
    <p:sldId id="297" r:id="rId73"/>
    <p:sldId id="298" r:id="rId74"/>
    <p:sldId id="299" r:id="rId75"/>
    <p:sldId id="390" r:id="rId76"/>
    <p:sldId id="391" r:id="rId77"/>
    <p:sldId id="300" r:id="rId78"/>
    <p:sldId id="301" r:id="rId79"/>
    <p:sldId id="302" r:id="rId80"/>
    <p:sldId id="303" r:id="rId81"/>
    <p:sldId id="304" r:id="rId82"/>
    <p:sldId id="305" r:id="rId83"/>
    <p:sldId id="306" r:id="rId84"/>
    <p:sldId id="307" r:id="rId85"/>
    <p:sldId id="308" r:id="rId86"/>
    <p:sldId id="309" r:id="rId87"/>
    <p:sldId id="393" r:id="rId88"/>
    <p:sldId id="394" r:id="rId89"/>
    <p:sldId id="395" r:id="rId90"/>
    <p:sldId id="310" r:id="rId91"/>
    <p:sldId id="311" r:id="rId92"/>
    <p:sldId id="312" r:id="rId93"/>
    <p:sldId id="313" r:id="rId94"/>
    <p:sldId id="403" r:id="rId95"/>
    <p:sldId id="404" r:id="rId96"/>
    <p:sldId id="314" r:id="rId97"/>
    <p:sldId id="315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412" r:id="rId106"/>
    <p:sldId id="413" r:id="rId107"/>
    <p:sldId id="414" r:id="rId108"/>
    <p:sldId id="415" r:id="rId109"/>
    <p:sldId id="416" r:id="rId110"/>
    <p:sldId id="417" r:id="rId111"/>
    <p:sldId id="418" r:id="rId112"/>
    <p:sldId id="419" r:id="rId113"/>
    <p:sldId id="420" r:id="rId114"/>
    <p:sldId id="421" r:id="rId115"/>
    <p:sldId id="422" r:id="rId116"/>
    <p:sldId id="423" r:id="rId117"/>
    <p:sldId id="424" r:id="rId118"/>
    <p:sldId id="425" r:id="rId119"/>
    <p:sldId id="426" r:id="rId120"/>
    <p:sldId id="427" r:id="rId121"/>
    <p:sldId id="396" r:id="rId122"/>
    <p:sldId id="397" r:id="rId123"/>
    <p:sldId id="399" r:id="rId124"/>
    <p:sldId id="400" r:id="rId125"/>
    <p:sldId id="401" r:id="rId126"/>
    <p:sldId id="402" r:id="rId127"/>
    <p:sldId id="429" r:id="rId128"/>
    <p:sldId id="430" r:id="rId129"/>
    <p:sldId id="431" r:id="rId1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9" roundtripDataSignature="AMtx7mjfA1I3CDCCzP8mHPiS+CQqEYZlK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CULTY C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1FFFC-81F3-4D63-AB43-E0C9BB6F401A}">
  <a:tblStyle styleId="{45B1FFFC-81F3-4D63-AB43-E0C9BB6F401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9" Type="http://customschemas.google.com/relationships/presentationmetadata" Target="meta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2-15T05:10:35.361" idx="1">
    <p:pos x="10" y="10"/>
    <p:text>w0+w1.1+w2.1&lt;0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5xFhpP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Deep Learning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Module1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>
            <a:spLocks noGrp="1"/>
          </p:cNvSpPr>
          <p:nvPr>
            <p:ph type="title"/>
          </p:nvPr>
        </p:nvSpPr>
        <p:spPr>
          <a:xfrm>
            <a:off x="305900" y="-557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Types of Neural Networks</a:t>
            </a:r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body" idx="1"/>
          </p:nvPr>
        </p:nvSpPr>
        <p:spPr>
          <a:xfrm>
            <a:off x="892675" y="1426350"/>
            <a:ext cx="10866600" cy="5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b="1" dirty="0"/>
              <a:t>Perceptron-Single Layer</a:t>
            </a:r>
            <a:r>
              <a:rPr lang="en-GB" dirty="0"/>
              <a:t>( Classical Perceptron, Perceptron)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Oldest neural network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Has a single neuron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Simplest form of neural network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b="1" dirty="0"/>
              <a:t>Feed Forward NN(Multilayer Perceptron)</a:t>
            </a: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b="1" dirty="0"/>
              <a:t>Convolutional NN</a:t>
            </a:r>
            <a:endParaRPr b="1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534F2-3AA1-58B8-C459-3B6271A4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21" y="883699"/>
            <a:ext cx="9976259" cy="55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697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60683-F1AB-BE5B-7959-E13A772A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50" y="426720"/>
            <a:ext cx="9197709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903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D185D-1A83-2A81-8294-B8056973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578873"/>
            <a:ext cx="9510130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945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547EF-62BF-D80C-5C03-927B84B8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528320"/>
            <a:ext cx="946486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910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A36D0-F804-15F7-CB53-551D1044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528320"/>
            <a:ext cx="1073912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89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9BD07C-2747-81BD-17AD-CCF0B11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6" y="508000"/>
            <a:ext cx="10334403" cy="53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919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C16A3-B8C1-04A1-6672-1B161289C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1058974"/>
            <a:ext cx="9350550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16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B9C888-CA7D-ED5D-646D-943D4A74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1" y="345440"/>
            <a:ext cx="100076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751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B70140-0454-E921-2E10-A85264268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88" y="731286"/>
            <a:ext cx="10188823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76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D20AAF-72DD-ACF8-8783-82810997D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72" y="508000"/>
            <a:ext cx="10049907" cy="60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8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MP Neuron</a:t>
            </a:r>
            <a:endParaRPr/>
          </a:p>
        </p:txBody>
      </p:sp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8561" y="1384924"/>
            <a:ext cx="6644640" cy="48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6BFEC1-F8CA-FBCE-83D4-0750BE09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254000"/>
            <a:ext cx="10251440" cy="62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850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2294DC-51A3-0FF8-944F-8FEE91D2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274320"/>
            <a:ext cx="9981345" cy="62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189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076498-DA20-E8CB-3629-57C1D9D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49" y="643648"/>
            <a:ext cx="9701101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87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8774C-00C7-83CF-5F45-46300E7E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658890"/>
            <a:ext cx="10265030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45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37EFD-17EA-A794-4B3D-2DDD5344E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0" y="716045"/>
            <a:ext cx="10379339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311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3E729-6C51-6306-657C-AFB5BA2F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7" y="677941"/>
            <a:ext cx="10226926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171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9E070-178D-B5CE-9DDC-1AC8002F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33" y="666510"/>
            <a:ext cx="10303133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445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7CF5F-4490-8C37-D939-721CD30E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40" y="696993"/>
            <a:ext cx="10150720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112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91218-4B52-4E55-3788-6B6B09D4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472184"/>
            <a:ext cx="10265030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34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94647-DB92-58D2-89CD-6A8C352E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567442"/>
            <a:ext cx="9731583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0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MP Neuron</a:t>
            </a:r>
            <a:endParaRPr/>
          </a:p>
        </p:txBody>
      </p:sp>
      <p:sp>
        <p:nvSpPr>
          <p:cNvPr id="153" name="Google Shape;15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Take binary input from various sources and fed into a MP neuron then it come up with a binary decision </a:t>
            </a:r>
            <a:endParaRPr/>
          </a:p>
        </p:txBody>
      </p:sp>
      <p:pic>
        <p:nvPicPr>
          <p:cNvPr id="154" name="Google Shape;15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8240" y="2908092"/>
            <a:ext cx="6228079" cy="374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816B2-75B3-389A-A618-F72A6EE3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952285"/>
            <a:ext cx="9464860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135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49813-51EC-2A17-4403-FBA017D6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4640"/>
            <a:ext cx="11176000" cy="603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464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B5386-D387-A0EF-FA5A-200CC070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00" y="677941"/>
            <a:ext cx="9220999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77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7BDF6-E12D-01D8-A815-CDCDA60D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345440"/>
            <a:ext cx="1034288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12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57EC9-1763-4516-83B7-1628B847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1005630"/>
            <a:ext cx="9464860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78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453A2-5FC8-36A5-1B28-8489E781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737360"/>
            <a:ext cx="9895840" cy="23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977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786B8-F79A-1DE0-063F-2425D690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1096160"/>
            <a:ext cx="8422640" cy="4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632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AC9172-6414-D9CB-2E7A-F434A479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65" y="264160"/>
            <a:ext cx="10501270" cy="61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687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05C4D-31CA-6A89-620B-D4663F7E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43840"/>
            <a:ext cx="1092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851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063B-E262-F722-C1A4-E771B171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005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90122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541125" y="-191950"/>
            <a:ext cx="50928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MP Neuron</a:t>
            </a:r>
            <a:endParaRPr/>
          </a:p>
        </p:txBody>
      </p:sp>
      <p:pic>
        <p:nvPicPr>
          <p:cNvPr id="160" name="Google Shape;160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5900" y="678560"/>
            <a:ext cx="11980200" cy="61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Ɵ is the thresholding parameter which decides whether the neuron is going to fire or not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595575" y="349375"/>
            <a:ext cx="11141100" cy="58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0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GB" sz="3300"/>
              <a:t>In an MP neuron it has 2 parts</a:t>
            </a:r>
            <a:endParaRPr sz="3300"/>
          </a:p>
          <a:p>
            <a:pPr marL="685800" lvl="1" indent="-260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GB" sz="2900"/>
              <a:t>First part Collect all inputs (similar to dendrites in biological neuron)</a:t>
            </a:r>
            <a:endParaRPr sz="2900"/>
          </a:p>
          <a:p>
            <a:pPr marL="685800" lvl="1" indent="-260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GB" sz="2900"/>
              <a:t>Second part decides what this aggregation is and based on that it will take a decision whether to fire or not</a:t>
            </a:r>
            <a:endParaRPr sz="2900"/>
          </a:p>
          <a:p>
            <a:pPr marL="228600" lvl="0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GB" sz="3300"/>
              <a:t>Output is also a Boolean value like the input</a:t>
            </a:r>
            <a:endParaRPr sz="3300"/>
          </a:p>
          <a:p>
            <a:pPr marL="228600" lvl="0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GB" sz="3300"/>
              <a:t>If output is zero the neuron doesn’t fire</a:t>
            </a:r>
            <a:endParaRPr sz="3300"/>
          </a:p>
          <a:p>
            <a:pPr marL="228600" lvl="0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GB" sz="3300"/>
              <a:t>If output is one the neuron fires.</a:t>
            </a:r>
            <a:endParaRPr sz="3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565875" y="200825"/>
            <a:ext cx="11307000" cy="6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GB" sz="3600" dirty="0"/>
              <a:t>Inputs can be of two types</a:t>
            </a:r>
            <a:endParaRPr sz="3600" dirty="0"/>
          </a:p>
          <a:p>
            <a:pPr marL="685800" lvl="1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sz="3200" b="1" dirty="0">
                <a:solidFill>
                  <a:srgbClr val="FF0000"/>
                </a:solidFill>
              </a:rPr>
              <a:t>Excitatory</a:t>
            </a:r>
            <a:r>
              <a:rPr lang="en-GB" sz="3200" dirty="0"/>
              <a:t> (actor=Matt Damon, director-Nolan, genre-thriller)</a:t>
            </a:r>
            <a:endParaRPr sz="3200" dirty="0"/>
          </a:p>
          <a:p>
            <a:pPr marL="685800" lvl="1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sz="3200" b="1" dirty="0">
                <a:solidFill>
                  <a:srgbClr val="FF0000"/>
                </a:solidFill>
              </a:rPr>
              <a:t>Inhibitory</a:t>
            </a:r>
            <a:r>
              <a:rPr lang="en-GB" sz="3200" dirty="0"/>
              <a:t> (leg injured/illness/not good mood etc)</a:t>
            </a:r>
            <a:endParaRPr sz="3200" dirty="0"/>
          </a:p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GB" sz="3600" b="1" dirty="0"/>
              <a:t>If inhibitory input is ON the output will be zero</a:t>
            </a:r>
            <a:endParaRPr sz="3600" b="1" dirty="0"/>
          </a:p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GB" sz="3600" dirty="0" err="1"/>
              <a:t>ie</a:t>
            </a:r>
            <a:r>
              <a:rPr lang="en-GB" sz="3600" dirty="0"/>
              <a:t>, the neuron is never gone to fire</a:t>
            </a:r>
            <a:endParaRPr sz="3600" dirty="0"/>
          </a:p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GB" sz="3600" dirty="0"/>
              <a:t>Excitatory input will not alone cause the neuron to fire by its own, but it combine with all other input could cause the neuron to fire</a:t>
            </a:r>
            <a:endParaRPr sz="36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title"/>
          </p:nvPr>
        </p:nvSpPr>
        <p:spPr>
          <a:xfrm>
            <a:off x="330650" y="-130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Implementation of Boolean Function using MP Neuron</a:t>
            </a:r>
            <a:endParaRPr/>
          </a:p>
        </p:txBody>
      </p:sp>
      <p:pic>
        <p:nvPicPr>
          <p:cNvPr id="181" name="Google Shape;181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9875" y="1195650"/>
            <a:ext cx="10992600" cy="5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491600" y="280700"/>
            <a:ext cx="10515600" cy="6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GB" sz="3000"/>
              <a:t>When should an AND function fired??</a:t>
            </a:r>
            <a:endParaRPr sz="3000"/>
          </a:p>
          <a:p>
            <a:pPr marL="685800" lvl="1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GB" sz="2600"/>
              <a:t>When all inputs are 1</a:t>
            </a:r>
            <a:endParaRPr sz="2600"/>
          </a:p>
          <a:p>
            <a:pPr marL="685800" lvl="1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GB" sz="2600"/>
              <a:t>Value of threshold is 3</a:t>
            </a:r>
            <a:endParaRPr sz="2600"/>
          </a:p>
          <a:p>
            <a:pPr marL="685800" lvl="1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GB" sz="2600"/>
              <a:t>This is because an AND function gives an output 1 when all the inputs are 1</a:t>
            </a:r>
            <a:endParaRPr sz="2600"/>
          </a:p>
          <a:p>
            <a:pPr marL="685800" lvl="1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GB" sz="2600"/>
              <a:t>Here there are 3 inputs</a:t>
            </a:r>
            <a:endParaRPr sz="2600"/>
          </a:p>
          <a:p>
            <a:pPr marL="685800" lvl="1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GB" sz="2600"/>
              <a:t>So x1+x2+x3=3</a:t>
            </a:r>
            <a:endParaRPr sz="260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u="sng"/>
              <a:t>AND GATE OPERATION FOR 2 INPUTS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187" name="Google Shape;187;p18"/>
          <p:cNvGraphicFramePr/>
          <p:nvPr/>
        </p:nvGraphicFramePr>
        <p:xfrm>
          <a:off x="1957700" y="4433969"/>
          <a:ext cx="8127975" cy="1912770"/>
        </p:xfrm>
        <a:graphic>
          <a:graphicData uri="http://schemas.openxmlformats.org/drawingml/2006/table">
            <a:tbl>
              <a:tblPr firstRow="1" bandRow="1">
                <a:noFill/>
                <a:tableStyleId>{45B1FFFC-81F3-4D63-AB43-E0C9BB6F401A}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u="none" strike="noStrike" cap="none"/>
                        <a:t>x1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x1 AND x2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584200" y="454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When should an OR function fired??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When any of the input is 1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Value of threshold is 1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This is because an OR function gives an output 1 when any of the input is  1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Here there are 3 inputs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So x1+x2+x3=1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i="1" u="sng" dirty="0"/>
              <a:t>OR GATE OPERATION FOR 2 INPUTS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i="1" u="sng"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graphicFrame>
        <p:nvGraphicFramePr>
          <p:cNvPr id="193" name="Google Shape;193;p19"/>
          <p:cNvGraphicFramePr/>
          <p:nvPr>
            <p:extLst>
              <p:ext uri="{D42A27DB-BD31-4B8C-83A1-F6EECF244321}">
                <p14:modId xmlns:p14="http://schemas.microsoft.com/office/powerpoint/2010/main" val="1245782169"/>
              </p:ext>
            </p:extLst>
          </p:nvPr>
        </p:nvGraphicFramePr>
        <p:xfrm>
          <a:off x="1092200" y="3510914"/>
          <a:ext cx="8106325" cy="1828850"/>
        </p:xfrm>
        <a:graphic>
          <a:graphicData uri="http://schemas.openxmlformats.org/drawingml/2006/table">
            <a:tbl>
              <a:tblPr firstRow="1" bandRow="1">
                <a:noFill/>
                <a:tableStyleId>{45B1FFFC-81F3-4D63-AB43-E0C9BB6F401A}</a:tableStyleId>
              </a:tblPr>
              <a:tblGrid>
                <a:gridCol w="268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x1 OR x2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dirty="0"/>
                        <a:t>1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i="1"/>
              <a:t>Neurons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</a:pPr>
            <a:r>
              <a:rPr lang="en-GB" b="0" i="1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Neurons (also called neurones or nerve cells) are </a:t>
            </a:r>
            <a:r>
              <a:rPr lang="en-GB" b="1" i="1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the fundamental units of the brain and nervous system</a:t>
            </a:r>
            <a:r>
              <a:rPr lang="en-GB" b="0" i="1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arial"/>
              <a:buChar char="-"/>
            </a:pPr>
            <a:r>
              <a:rPr lang="en-GB" b="0" i="1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the cells responsible for receiving sensory input from the external world,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arial"/>
              <a:buChar char="-"/>
            </a:pPr>
            <a:r>
              <a:rPr lang="en-GB" b="0" i="1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for sending motor commands to our muscles,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arial"/>
              <a:buChar char="-"/>
            </a:pPr>
            <a:r>
              <a:rPr lang="en-GB" b="0" i="1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for transforming and relaying the electrical signals at every step in between.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5051685"/>
            <a:ext cx="2590800" cy="126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838200" y="816986"/>
            <a:ext cx="10515600" cy="535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When should x1 AND !x2 get fired??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x2 is inhibitory input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If x2 is ON neuron will not be fired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Value of threshold will be 1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dirty="0"/>
              <a:t>	</a:t>
            </a:r>
            <a:endParaRPr dirty="0"/>
          </a:p>
        </p:txBody>
      </p:sp>
      <p:graphicFrame>
        <p:nvGraphicFramePr>
          <p:cNvPr id="200" name="Google Shape;200;p20"/>
          <p:cNvGraphicFramePr/>
          <p:nvPr>
            <p:extLst>
              <p:ext uri="{D42A27DB-BD31-4B8C-83A1-F6EECF244321}">
                <p14:modId xmlns:p14="http://schemas.microsoft.com/office/powerpoint/2010/main" val="833400768"/>
              </p:ext>
            </p:extLst>
          </p:nvPr>
        </p:nvGraphicFramePr>
        <p:xfrm>
          <a:off x="1732862" y="2987041"/>
          <a:ext cx="8061400" cy="3189925"/>
        </p:xfrm>
        <a:graphic>
          <a:graphicData uri="http://schemas.openxmlformats.org/drawingml/2006/table">
            <a:tbl>
              <a:tblPr firstRow="1" bandRow="1">
                <a:noFill/>
                <a:tableStyleId>{45B1FFFC-81F3-4D63-AB43-E0C9BB6F401A}</a:tableStyleId>
              </a:tblPr>
              <a:tblGrid>
                <a:gridCol w="201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9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!x2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X1 AND !x2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9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9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9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9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dirty="0"/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body" idx="1"/>
          </p:nvPr>
        </p:nvSpPr>
        <p:spPr>
          <a:xfrm>
            <a:off x="431800" y="39306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When should a NOR function fired??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NOR means NOT OR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Value of threshold is 0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This is because a NOR function gives an output 1 where an OR function gives zero (</a:t>
            </a:r>
            <a:r>
              <a:rPr lang="en-GB" dirty="0" err="1"/>
              <a:t>ie</a:t>
            </a:r>
            <a:r>
              <a:rPr lang="en-GB" dirty="0"/>
              <a:t> when both inputs are zero)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Here there are 2 inputs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So x1+x2=0</a:t>
            </a: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b="1" i="1" u="sng" dirty="0"/>
              <a:t>NOR OPERATION FOR 2 INPUTS</a:t>
            </a:r>
            <a:endParaRPr b="1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i="1" u="sng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GB" sz="1800" b="1" i="1" u="sng" strike="no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 sz="1800" b="0" i="1" u="sng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GB" sz="1800" b="1" i="1" u="sng" strike="no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 sz="1800" b="0" i="1" u="sng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GB" sz="1800" b="1" i="1" u="sng" strike="no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x1 OR x2</a:t>
            </a:r>
            <a:endParaRPr sz="1800" b="0" i="1" u="sng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graphicFrame>
        <p:nvGraphicFramePr>
          <p:cNvPr id="207" name="Google Shape;207;p21"/>
          <p:cNvGraphicFramePr/>
          <p:nvPr>
            <p:extLst>
              <p:ext uri="{D42A27DB-BD31-4B8C-83A1-F6EECF244321}">
                <p14:modId xmlns:p14="http://schemas.microsoft.com/office/powerpoint/2010/main" val="542855859"/>
              </p:ext>
            </p:extLst>
          </p:nvPr>
        </p:nvGraphicFramePr>
        <p:xfrm>
          <a:off x="1778000" y="4175758"/>
          <a:ext cx="8128000" cy="2448560"/>
        </p:xfrm>
        <a:graphic>
          <a:graphicData uri="http://schemas.openxmlformats.org/drawingml/2006/table">
            <a:tbl>
              <a:tblPr firstRow="1" bandRow="1">
                <a:noFill/>
                <a:tableStyleId>{45B1FFFC-81F3-4D63-AB43-E0C9BB6F401A}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7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x1 OR x2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x1 NOR x2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7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7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7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7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i="1" dirty="0"/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When should a NOT function get fired??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	NOT operation has only one input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            Threshold will be zero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             Output becomes one when inputs become zero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             Output becomes zero when input become one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If you have a certain number of input variables and the function that you are trying to model (the decision that you are trying to make) is a Boolean function then you could represent it using MP neuron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0B156-C9A9-DFAC-6406-4FF16AA7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8902"/>
            <a:ext cx="10683240" cy="21031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838200" y="914400"/>
            <a:ext cx="10515600" cy="526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Consider the OR function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x1+x2=1 (by omitting &gt;) then it will represent the equation of a line represent in a 2D plane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5652" y="2814321"/>
            <a:ext cx="3957404" cy="347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9331" y="2814321"/>
            <a:ext cx="4107305" cy="339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For all input for which the output is 1,they should lie on the line or on the positive side of the line.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GB" dirty="0"/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dirty="0"/>
              <a:t>For all input for which the output is 0,they should lie on the negative side of the line.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502920" y="52514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Consider the AND function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x1+x2=2 (by omitting &gt;) then it will represent the equation of a line represent in a 2D plane. Here also there is a decision boundary </a:t>
            </a:r>
            <a:r>
              <a:rPr lang="en-GB" dirty="0" err="1"/>
              <a:t>ie</a:t>
            </a:r>
            <a:r>
              <a:rPr lang="en-GB" dirty="0"/>
              <a:t> passing through (0,2) and (2,0) by intersecting through the point (1,1)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0880" y="2800162"/>
            <a:ext cx="6065520" cy="379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584200" y="70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Consider the tautology function (output will always be 1)</a:t>
            </a:r>
            <a:endParaRPr dirty="0"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9200" y="1764508"/>
            <a:ext cx="7264400" cy="4717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85EE070F-9216-7C15-C65B-3EFD442EF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-68299"/>
            <a:ext cx="11663680" cy="67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previous image is illustrating a simple perceptron model implementing a Tautology Function.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1800" b="1" dirty="0"/>
              <a:t>What is being shown?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rgbClr val="FF0000"/>
                </a:solidFill>
              </a:rPr>
              <a:t>Perceptron Model (Top Part)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pPr lvl="1"/>
            <a:r>
              <a:rPr lang="en-US" sz="1600" dirty="0"/>
              <a:t>Inputs: x1​ and x2​</a:t>
            </a:r>
          </a:p>
          <a:p>
            <a:pPr lvl="1"/>
            <a:r>
              <a:rPr lang="en-US" sz="1600" dirty="0"/>
              <a:t>Output: y∈{0,1}</a:t>
            </a:r>
          </a:p>
          <a:p>
            <a:pPr lvl="1"/>
            <a:r>
              <a:rPr lang="en-US" sz="1600" dirty="0"/>
              <a:t>The neuron is </a:t>
            </a:r>
            <a:r>
              <a:rPr lang="en-US" sz="1600" b="1" dirty="0"/>
              <a:t>always ON</a:t>
            </a:r>
            <a:r>
              <a:rPr lang="en-US" sz="1600" dirty="0"/>
              <a:t> (outputs 1), which is referred to as </a:t>
            </a:r>
            <a:r>
              <a:rPr lang="en-US" sz="1600" b="1" dirty="0"/>
              <a:t>Tautology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The threshold θ=0</a:t>
            </a:r>
          </a:p>
          <a:p>
            <a:pPr lvl="1"/>
            <a:r>
              <a:rPr lang="en-US" sz="1600" dirty="0"/>
              <a:t>Since this is a tautology function, no matter what the inputs x1​ and x2​ are (either 0 or 1), the output will always be </a:t>
            </a:r>
            <a:r>
              <a:rPr lang="en-US" sz="1600" b="1" dirty="0"/>
              <a:t>1</a:t>
            </a:r>
            <a:endParaRPr lang="en-US" sz="1600" dirty="0"/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Geometric Interpretation (Bottom Part)</a:t>
            </a:r>
            <a:endParaRPr lang="en-US" sz="1600" dirty="0">
              <a:solidFill>
                <a:srgbClr val="FF0000"/>
              </a:solidFill>
            </a:endParaRPr>
          </a:p>
          <a:p>
            <a:pPr lvl="1"/>
            <a:r>
              <a:rPr lang="en-US" sz="1600" dirty="0"/>
              <a:t>This is a plot of the possible input combinations in the 2D plane:</a:t>
            </a:r>
          </a:p>
          <a:p>
            <a:pPr lvl="2"/>
            <a:r>
              <a:rPr lang="en-US" sz="1600" dirty="0"/>
              <a:t>(0,0)</a:t>
            </a:r>
          </a:p>
          <a:p>
            <a:pPr lvl="2"/>
            <a:r>
              <a:rPr lang="en-US" sz="1600" dirty="0"/>
              <a:t>(0,1)</a:t>
            </a:r>
          </a:p>
          <a:p>
            <a:pPr lvl="2"/>
            <a:r>
              <a:rPr lang="en-US" sz="1600" dirty="0"/>
              <a:t>(1,0)</a:t>
            </a:r>
          </a:p>
          <a:p>
            <a:pPr lvl="2"/>
            <a:r>
              <a:rPr lang="en-US" sz="1600" dirty="0"/>
              <a:t>(1,1)</a:t>
            </a:r>
          </a:p>
          <a:p>
            <a:pPr lvl="1"/>
            <a:r>
              <a:rPr lang="en-US" sz="1600" dirty="0"/>
              <a:t>The line x1+x2=0 is shown.</a:t>
            </a:r>
          </a:p>
          <a:p>
            <a:pPr lvl="2"/>
            <a:r>
              <a:rPr lang="en-US" sz="1600" dirty="0"/>
              <a:t>This line essentially passes through the origin and is used to indicate the threshold boundary.</a:t>
            </a:r>
          </a:p>
          <a:p>
            <a:pPr lvl="2"/>
            <a:r>
              <a:rPr lang="en-US" sz="1600" dirty="0"/>
              <a:t>However, since θ=0, and any input will make the sum x1+x2​≥0, the output is </a:t>
            </a:r>
            <a:r>
              <a:rPr lang="en-US" sz="1600" b="1" dirty="0"/>
              <a:t>always 1</a:t>
            </a:r>
            <a:r>
              <a:rPr lang="en-US" sz="1600" dirty="0"/>
              <a:t>.</a:t>
            </a:r>
          </a:p>
          <a:p>
            <a:pPr lvl="2"/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Tautology Function (Always ON) Meaning:</a:t>
            </a:r>
          </a:p>
          <a:p>
            <a:r>
              <a:rPr lang="en-US" sz="1600" dirty="0"/>
              <a:t>Regardless of the input values (x1,x2), the output will always be </a:t>
            </a:r>
            <a:r>
              <a:rPr lang="en-US" sz="1600" b="1" dirty="0"/>
              <a:t>1</a:t>
            </a:r>
            <a:r>
              <a:rPr lang="en-US" sz="1600" dirty="0"/>
              <a:t>.</a:t>
            </a:r>
          </a:p>
          <a:p>
            <a:r>
              <a:rPr lang="en-US" sz="1600" dirty="0"/>
              <a:t>There is no way to provide any input that would result in output </a:t>
            </a:r>
            <a:r>
              <a:rPr lang="en-US" sz="1600" b="1" dirty="0"/>
              <a:t>0</a:t>
            </a:r>
            <a:r>
              <a:rPr lang="en-US" sz="1600" dirty="0"/>
              <a:t> because θ=0 is the least restrictive threshold.</a:t>
            </a:r>
          </a:p>
          <a:p>
            <a:r>
              <a:rPr lang="en-US" sz="1600" dirty="0"/>
              <a:t>This is why it's called </a:t>
            </a:r>
            <a:r>
              <a:rPr lang="en-US" sz="1600" b="1" dirty="0"/>
              <a:t>"Tautology"</a:t>
            </a:r>
            <a:r>
              <a:rPr lang="en-US" sz="1600" dirty="0"/>
              <a:t> — the perceptron is </a:t>
            </a:r>
            <a:r>
              <a:rPr lang="en-US" sz="1600" b="1" dirty="0"/>
              <a:t>always ON</a:t>
            </a:r>
            <a:r>
              <a:rPr lang="en-US" sz="16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79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What if we have more than 2 inputs??</a:t>
            </a:r>
            <a:endParaRPr/>
          </a:p>
        </p:txBody>
      </p:sp>
      <p:pic>
        <p:nvPicPr>
          <p:cNvPr id="253" name="Google Shape;253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2218544"/>
            <a:ext cx="9946640" cy="4182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 descr="What Is a Neuron? Diagrams, Types, Function, and Mor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43124" y="1825625"/>
            <a:ext cx="590575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AC73E-8A9D-6E99-64B7-D8454E47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731520"/>
            <a:ext cx="999744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1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1120" y="965201"/>
            <a:ext cx="7416799" cy="51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4880" y="1137920"/>
            <a:ext cx="10535919" cy="420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01011-073B-A99A-D30B-C0E6284C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294640"/>
            <a:ext cx="11206480" cy="59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20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5714B-9085-2B17-832B-54C44B19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71" y="721360"/>
            <a:ext cx="9271369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4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DEB95-4655-1740-EB38-FA20C8DC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447040"/>
            <a:ext cx="10495280" cy="546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17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96E114-7DC7-B0EA-F136-2B7185D9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762000"/>
            <a:ext cx="9245600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65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409C4-2AA9-46C7-5187-C6382FC8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731520"/>
            <a:ext cx="9620605" cy="53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49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3034E-3292-7901-97A7-073EE302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548640"/>
            <a:ext cx="9231954" cy="49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41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FF4FD-A2CC-3BD3-EAC1-047A9332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0" y="857027"/>
            <a:ext cx="10600339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8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i="1"/>
              <a:t>Parts of Neuron</a:t>
            </a:r>
            <a:endParaRPr/>
          </a:p>
        </p:txBody>
      </p:sp>
      <p:pic>
        <p:nvPicPr>
          <p:cNvPr id="104" name="Google Shape;104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4880" y="1615440"/>
            <a:ext cx="10119360" cy="440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0EA1B8-911D-9A10-B4B4-D6449719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17" y="121920"/>
            <a:ext cx="9060543" cy="2204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9384-3A2E-78E6-11F0-05599D06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39" y="2542368"/>
            <a:ext cx="8786621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77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4F1E5-9D2E-2B7D-AFA3-B6D5E95E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558801"/>
            <a:ext cx="8768080" cy="5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2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B94AF2-D139-D7F4-E1E3-7D4B93EA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0" y="529338"/>
            <a:ext cx="10379339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8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6AAC35-9B25-749F-AC04-3CB0F9B4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1230439"/>
            <a:ext cx="9350550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4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199BD-47A4-D764-7F3F-9090E569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29920"/>
            <a:ext cx="10129519" cy="42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496E-5C5C-5684-193C-7781573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2B0F-4C82-213B-6357-B8854BE3C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837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Perceptron</a:t>
            </a:r>
            <a:endParaRPr/>
          </a:p>
        </p:txBody>
      </p:sp>
      <p:pic>
        <p:nvPicPr>
          <p:cNvPr id="271" name="Google Shape;27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41600" y="1605280"/>
            <a:ext cx="6035039" cy="410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Factors lead to the idea of Perceptron</a:t>
            </a:r>
            <a:endParaRPr/>
          </a:p>
        </p:txBody>
      </p:sp>
      <p:pic>
        <p:nvPicPr>
          <p:cNvPr id="277" name="Google Shape;277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4722" y="1960880"/>
            <a:ext cx="10657838" cy="40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Classical Perceptron Model</a:t>
            </a:r>
            <a:endParaRPr/>
          </a:p>
        </p:txBody>
      </p:sp>
      <p:pic>
        <p:nvPicPr>
          <p:cNvPr id="283" name="Google Shape;283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276840" cy="4537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03DD0-3D5D-DE4A-733A-C178A75F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457200"/>
            <a:ext cx="10800080" cy="60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4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i="1"/>
              <a:t>How Neuron Works</a:t>
            </a:r>
            <a:endParaRPr/>
          </a:p>
        </p:txBody>
      </p:sp>
      <p:pic>
        <p:nvPicPr>
          <p:cNvPr id="110" name="Google Shape;110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2880" y="1381760"/>
            <a:ext cx="967232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53440" y="772160"/>
            <a:ext cx="10403840" cy="530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BA3965-325D-4E71-1314-5073618A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3" y="238648"/>
            <a:ext cx="8214647" cy="3190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5832E-064B-8CB8-D8A8-1341751D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2" y="3611881"/>
            <a:ext cx="8214647" cy="300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86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0EB5D-5025-4E0A-D126-466A8C5F2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30" y="289288"/>
            <a:ext cx="8680749" cy="3998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D1293-98DC-1E5A-D757-B82A1157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4" y="4140200"/>
            <a:ext cx="5948896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B07F98-2955-3C31-85BE-5EAA56179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640" y="1442510"/>
            <a:ext cx="4683760" cy="26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33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5675FA-0428-8262-D0C2-84496716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518160"/>
            <a:ext cx="9337040" cy="59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35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20240" y="1767840"/>
            <a:ext cx="8270240" cy="400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E665F-688C-B0D0-AFDF-C9A15642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619761"/>
            <a:ext cx="10515599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17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92960" y="1452881"/>
            <a:ext cx="7294879" cy="30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9920" y="426720"/>
            <a:ext cx="11145520" cy="588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FE4D7-7BE9-BFB2-283F-569F26AF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436880"/>
            <a:ext cx="10668000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Difference between MP Neuron and Perceptron</a:t>
            </a:r>
            <a:endParaRPr dirty="0"/>
          </a:p>
        </p:txBody>
      </p:sp>
      <p:pic>
        <p:nvPicPr>
          <p:cNvPr id="319" name="Google Shape;319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158241"/>
            <a:ext cx="9377680" cy="544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02080" y="853440"/>
            <a:ext cx="9712959" cy="566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640080"/>
            <a:ext cx="10789920" cy="607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CBE4C1-2F2C-B365-3509-410C1578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518161"/>
            <a:ext cx="10922000" cy="59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66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7FB47-2778-74BF-5A87-523B1FE9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362490"/>
            <a:ext cx="11084560" cy="53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97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27F2-3E9B-0BD0-D58E-D486827FB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Sample algorithm for Perceptron learning (Refer slide Number 71 for actual perceptron algorithm.)</a:t>
            </a:r>
          </a:p>
        </p:txBody>
      </p:sp>
    </p:spTree>
    <p:extLst>
      <p:ext uri="{BB962C8B-B14F-4D97-AF65-F5344CB8AC3E}">
        <p14:creationId xmlns:p14="http://schemas.microsoft.com/office/powerpoint/2010/main" val="2692340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67FBA-0A64-0E67-9204-026CBB26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619760"/>
            <a:ext cx="10109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53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07CEB-64CA-C834-179D-1713C98B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548640"/>
            <a:ext cx="10078720" cy="60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47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4B804-81EA-D46B-6B21-825FA4EA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60" y="731520"/>
            <a:ext cx="1006856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58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36DD9-4B4D-90FE-E4A0-4C1538088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33" y="403598"/>
            <a:ext cx="8113047" cy="3985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1F55A-0998-0893-A3D2-B96DD123E35E}"/>
              </a:ext>
            </a:extLst>
          </p:cNvPr>
          <p:cNvSpPr txBox="1"/>
          <p:nvPr/>
        </p:nvSpPr>
        <p:spPr>
          <a:xfrm>
            <a:off x="1452880" y="4514632"/>
            <a:ext cx="269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baseline="0" dirty="0">
                <a:latin typeface="Times New Roman" panose="02020603050405020304" pitchFamily="18" charset="0"/>
              </a:rPr>
              <a:t>Linearly Separable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E1922-392F-0323-B019-45EF552A2233}"/>
              </a:ext>
            </a:extLst>
          </p:cNvPr>
          <p:cNvSpPr txBox="1"/>
          <p:nvPr/>
        </p:nvSpPr>
        <p:spPr>
          <a:xfrm>
            <a:off x="5862320" y="4514632"/>
            <a:ext cx="3037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baseline="0" dirty="0">
                <a:latin typeface="Times New Roman" panose="02020603050405020304" pitchFamily="18" charset="0"/>
              </a:rPr>
              <a:t>Non-Linearly Separable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36461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821C1C-CBFE-2226-23E8-0D6C9EB0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60" y="711200"/>
            <a:ext cx="971296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1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90AB6A-5671-8D42-2F78-3DCE7F73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88" y="274228"/>
            <a:ext cx="7828540" cy="4297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350D4-E708-FC46-9C18-1A99578E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88" y="4917440"/>
            <a:ext cx="10152712" cy="17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1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80160" y="751840"/>
            <a:ext cx="9753600" cy="562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EAC66-8269-9EA2-40B9-CD3A297B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629920"/>
            <a:ext cx="10546080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101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8880" y="335280"/>
            <a:ext cx="9164320" cy="587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93520" y="822960"/>
            <a:ext cx="9753600" cy="565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3120" y="436880"/>
            <a:ext cx="10749280" cy="593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94080" y="741680"/>
            <a:ext cx="10373359" cy="586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BAFFD-A4F3-660D-293E-21FC79CF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7" y="437980"/>
            <a:ext cx="5080203" cy="5769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8BF0C-4FC6-A125-83F8-E4B2A8B9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52" y="437980"/>
            <a:ext cx="6058351" cy="345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B39062-EE14-5275-132E-93BDC422D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3775651"/>
            <a:ext cx="6532880" cy="29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0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5A1860-1390-BA67-1BDF-1E9F9134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264160"/>
            <a:ext cx="106172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69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59280" y="670560"/>
            <a:ext cx="897128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1841" y="518160"/>
            <a:ext cx="10800080" cy="600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38673" y="1825625"/>
            <a:ext cx="991465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Neural Networks</a:t>
            </a: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reflects the behavior of human brain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allowing computer programs to recognize patterns and solve common problems in the fields of Artificial Intelligence(AI), Machine Learning (ML), Deep Learning (DL)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Also known as Artificial Neural Network (ANN) or Simulated Neural Network(SNN)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Subset of ML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Heart of DL algorithms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28787" y="3520281"/>
            <a:ext cx="873442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20240" y="995680"/>
            <a:ext cx="8036560" cy="518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4880" y="690880"/>
            <a:ext cx="10505440" cy="548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2320" y="924560"/>
            <a:ext cx="4259783" cy="525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762000"/>
            <a:ext cx="5745480" cy="569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431011"/>
            <a:ext cx="10515600" cy="3140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47405"/>
            <a:ext cx="10515600" cy="190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184951"/>
            <a:ext cx="10515600" cy="163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77E22-54E2-6C0D-7E30-C81166BF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54000"/>
            <a:ext cx="1121664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64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6C87F-A1AF-0195-7018-EE9E114A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44" y="355600"/>
            <a:ext cx="10959276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104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0D261-D8EE-7804-4C44-B24CE3FC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20" y="243840"/>
            <a:ext cx="10944040" cy="60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0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Structure of an ANN</a:t>
            </a:r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Consist of several layers of nodes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Consist of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 one input layer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One or more hidden layer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One output layer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5360" y="680720"/>
            <a:ext cx="10444480" cy="549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1680" y="447040"/>
            <a:ext cx="10789920" cy="572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4800" y="1046480"/>
            <a:ext cx="8961120" cy="438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76960" y="2072641"/>
            <a:ext cx="10454639" cy="254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B23DA-EF87-AA23-8A57-F718888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27" y="436880"/>
            <a:ext cx="10455546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15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70C65-4E4B-A13A-58A8-CC99F720A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325120"/>
            <a:ext cx="10875465" cy="59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17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76960" y="1056640"/>
            <a:ext cx="10251440" cy="552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800" y="1300480"/>
            <a:ext cx="9763760" cy="464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BFBBE6-18FD-7706-255D-57BD8397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6" y="670560"/>
            <a:ext cx="10283603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434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AE797-C05B-4C36-A6FD-A89B03D8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792251"/>
            <a:ext cx="9464860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2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1137</Words>
  <Application>Microsoft Office PowerPoint</Application>
  <PresentationFormat>Widescreen</PresentationFormat>
  <Paragraphs>206</Paragraphs>
  <Slides>129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4" baseType="lpstr">
      <vt:lpstr>Arial</vt:lpstr>
      <vt:lpstr>Arial</vt:lpstr>
      <vt:lpstr>Calibri</vt:lpstr>
      <vt:lpstr>Times New Roman</vt:lpstr>
      <vt:lpstr>Office Theme</vt:lpstr>
      <vt:lpstr>Deep Learning</vt:lpstr>
      <vt:lpstr>Neurons</vt:lpstr>
      <vt:lpstr>PowerPoint Presentation</vt:lpstr>
      <vt:lpstr>Parts of Neuron</vt:lpstr>
      <vt:lpstr>How Neuron Works</vt:lpstr>
      <vt:lpstr>PowerPoint Presentation</vt:lpstr>
      <vt:lpstr>PowerPoint Presentation</vt:lpstr>
      <vt:lpstr>Neural Networks</vt:lpstr>
      <vt:lpstr>Structure of an ANN</vt:lpstr>
      <vt:lpstr>Types of Neural Networks</vt:lpstr>
      <vt:lpstr>MP Neuron</vt:lpstr>
      <vt:lpstr>MP Neuron</vt:lpstr>
      <vt:lpstr>MP Neuron</vt:lpstr>
      <vt:lpstr>PowerPoint Presentation</vt:lpstr>
      <vt:lpstr>PowerPoint Presentation</vt:lpstr>
      <vt:lpstr>PowerPoint Presentation</vt:lpstr>
      <vt:lpstr>Implementation of Boolean Function using MP Neuron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we have more than 2 inputs??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Perceptron</vt:lpstr>
      <vt:lpstr>Factors lead to the idea of Perceptron</vt:lpstr>
      <vt:lpstr>Classical Perceptron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between MP Neuron and 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Nimmy Maria</dc:creator>
  <cp:lastModifiedBy>Sunitha Aneesh</cp:lastModifiedBy>
  <cp:revision>36</cp:revision>
  <dcterms:created xsi:type="dcterms:W3CDTF">2022-05-09T07:23:13Z</dcterms:created>
  <dcterms:modified xsi:type="dcterms:W3CDTF">2025-08-03T15:47:39Z</dcterms:modified>
</cp:coreProperties>
</file>